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41" autoAdjust="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BD26-5A1B-1FFE-E1D1-2BE59C617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96194-38A7-CE85-F914-EA7F94911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E492F-3CFE-9BA8-6FEF-B8F85F7F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5F4DC-32ED-32DF-DF2D-3C3EB470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4EE6-C4D9-30B7-460A-30599865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705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5363-325C-F983-4C07-27AB3846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70677-8AA7-795B-968A-BABC3A24B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52F6B-D2B4-A5F9-8F31-2F369EEB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C400C-AA4F-297E-2734-895D4D00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CB448-A2C2-CA43-EB81-C86F9E06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667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07115-1DA2-5428-826B-2F9AC89B2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55FA2-98A9-32CE-D768-F0820E555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D11B1-5940-2138-A5C0-173C1C50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531AE-D659-D124-3060-8ED3D21D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2F3FD-4EF9-4CBE-82C6-50C93000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9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3BB9-4862-FD2F-14AA-CDFF873C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D7484-5287-1C74-1308-49594980E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C7AD6-3A45-364D-1557-FD7A06BF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DBF6-F510-2760-7DA0-659E1ED3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A0CBE-4EDF-2210-B40D-6489A1BB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693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4D5E-24C0-960D-93E9-238B4963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E510A-2477-9813-1E98-7E37ABD9B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2EF2-0CF1-992F-3EB0-FEA27AAA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59C96-B09B-923A-32E1-C9214A32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0E84-D820-D0D5-B3CB-F05781E0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28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2C1F-8757-4EAC-4720-EFE04CD7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B57A-2927-792B-7EC5-5E3A35179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22E1D-ADEA-FBA9-BA91-B5116AC6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D818-763C-7909-3CE2-CFEDE772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5D5D2-A4E3-58A2-D9AA-3E824588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2AFBA-D0DD-2362-6ACA-9A5735A2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45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2997-6528-F704-BF9D-92F0FDE5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EE839-3A3F-17E2-3739-05AE40291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06A98-90F7-9F53-1977-B493B8FBF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293C-2B34-2124-76D0-508314891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E4920-90E0-BF49-5C57-C49BBC930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F5A9D-C317-893C-3BF8-E405E482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45330-A10A-FD56-6D87-0F2CD3C3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AFFD7-E1B1-9EEC-ED78-714EB676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890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33E2-4A61-AE7F-C05F-1E2E5122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D9112-F5B8-6151-1A7E-FD58D13E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E5D56-9D7D-09EA-839F-0AB69DA7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0DE9B-392D-817B-0034-751E07B1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910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4255D-7D12-AE8D-1B99-F9245C82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45912-70BE-27D8-9A28-8A535341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B8524-42C6-A135-0E9D-88123D28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898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A259-6391-517E-D1E4-03024D65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FA3A-FCD5-E142-59C1-3E6C1C62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F0C02-873B-1B72-584D-0D0C20A9E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410F9-59CC-1168-A7B0-F594F210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E0DCC-DDB5-6214-DF56-47FBDC09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6410F-42D2-F9FB-F5B9-0193A3D1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981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CFE7-7F4E-B3B8-FEC5-B7CDD117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74F92-A70B-573F-957F-E98E5A87C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40647-F557-4658-66B6-818180DAB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1B025-AFC1-79DD-24C5-0216CD20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8B2A5-2290-A7E6-DC76-E8BDBD0D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38389-2A80-E5F3-373D-F0EC3E0A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269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12FAE-95C6-5A8F-2A2F-549A23F3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95123-5067-0F14-2BC7-014AD70E0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E77FD-AD7A-6B6F-66A5-CAEA050F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968A-CE3E-4BD2-B8C6-08188BF6FB11}" type="datetimeFigureOut">
              <a:rPr lang="en-SG" smtClean="0"/>
              <a:t>10/4/2023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6434F-AC42-E378-7A10-F9E89494A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6D2A-DD74-0B5E-02CE-1603714EB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372C-CF34-4DF3-B35E-C77FD771AEF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7861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BAE7-2CD5-D84F-1CBC-C101C619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</a:rPr>
              <a:t>Merits of </a:t>
            </a:r>
            <a:r>
              <a:rPr lang="en-US" dirty="0">
                <a:latin typeface="Times New Roman" panose="02020603050405020304" pitchFamily="18" charset="0"/>
              </a:rPr>
              <a:t>short</a:t>
            </a:r>
            <a:r>
              <a:rPr lang="en-US" dirty="0">
                <a:effectLst/>
                <a:latin typeface="Times New Roman" panose="02020603050405020304" pitchFamily="18" charset="0"/>
              </a:rPr>
              <a:t>-term sources of funds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A03E-D5A5-6328-CFE9-051073904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926" y="1856447"/>
            <a:ext cx="10515600" cy="4351338"/>
          </a:xfrm>
        </p:spPr>
        <p:txBody>
          <a:bodyPr/>
          <a:lstStyle/>
          <a:p>
            <a:r>
              <a:rPr lang="en-SG" dirty="0">
                <a:latin typeface="Arial" panose="020B0604020202020204" pitchFamily="34" charset="0"/>
              </a:rPr>
              <a:t>E</a:t>
            </a:r>
            <a:r>
              <a:rPr lang="en-SG" dirty="0">
                <a:effectLst/>
                <a:latin typeface="Arial" panose="020B0604020202020204" pitchFamily="34" charset="0"/>
              </a:rPr>
              <a:t>asily convertible into case</a:t>
            </a:r>
          </a:p>
          <a:p>
            <a:r>
              <a:rPr lang="en-SG" dirty="0">
                <a:effectLst/>
                <a:latin typeface="Arial" panose="020B0604020202020204" pitchFamily="34" charset="0"/>
              </a:rPr>
              <a:t>Easily accessible</a:t>
            </a:r>
          </a:p>
          <a:p>
            <a:r>
              <a:rPr lang="en-US" dirty="0">
                <a:effectLst/>
                <a:latin typeface="Arial" panose="020B0604020202020204" pitchFamily="34" charset="0"/>
              </a:rPr>
              <a:t>Short-term loans are cheaper and can reduce debt bulkiness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7095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6A97-497D-5986-4520-5DE02150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Dem</a:t>
            </a:r>
            <a:r>
              <a:rPr lang="en-US" dirty="0">
                <a:effectLst/>
                <a:latin typeface="Times New Roman" panose="02020603050405020304" pitchFamily="18" charset="0"/>
              </a:rPr>
              <a:t>erits </a:t>
            </a:r>
            <a:r>
              <a:rPr lang="en-US">
                <a:effectLst/>
                <a:latin typeface="Times New Roman" panose="02020603050405020304" pitchFamily="18" charset="0"/>
              </a:rPr>
              <a:t>of </a:t>
            </a:r>
            <a:r>
              <a:rPr lang="en-US">
                <a:latin typeface="Times New Roman" panose="02020603050405020304" pitchFamily="18" charset="0"/>
              </a:rPr>
              <a:t>short</a:t>
            </a:r>
            <a:r>
              <a:rPr lang="en-US">
                <a:effectLst/>
                <a:latin typeface="Times New Roman" panose="02020603050405020304" pitchFamily="18" charset="0"/>
              </a:rPr>
              <a:t>-term </a:t>
            </a:r>
            <a:r>
              <a:rPr lang="en-US" dirty="0">
                <a:effectLst/>
                <a:latin typeface="Times New Roman" panose="02020603050405020304" pitchFamily="18" charset="0"/>
              </a:rPr>
              <a:t>sources of funds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14B7-B0A8-279F-C8DE-7E7C7C76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Only s</a:t>
            </a:r>
            <a:r>
              <a:rPr lang="en-SG" dirty="0" err="1">
                <a:effectLst/>
                <a:latin typeface="Arial" panose="020B0604020202020204" pitchFamily="34" charset="0"/>
              </a:rPr>
              <a:t>olve</a:t>
            </a:r>
            <a:r>
              <a:rPr lang="en-SG" dirty="0">
                <a:effectLst/>
                <a:latin typeface="Arial" panose="020B0604020202020204" pitchFamily="34" charset="0"/>
              </a:rPr>
              <a:t> the temporary needs</a:t>
            </a:r>
          </a:p>
          <a:p>
            <a:r>
              <a:rPr lang="en-SG" dirty="0">
                <a:latin typeface="Arial" panose="020B0604020202020204" pitchFamily="34" charset="0"/>
              </a:rPr>
              <a:t>P</a:t>
            </a:r>
            <a:r>
              <a:rPr lang="en-SG" dirty="0">
                <a:effectLst/>
                <a:latin typeface="Arial" panose="020B0604020202020204" pitchFamily="34" charset="0"/>
              </a:rPr>
              <a:t>aying higher interests rates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2869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898FFE-1068-0E92-574D-305C99D1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</a:rPr>
              <a:t>Merits of long-term sources of funds</a:t>
            </a:r>
            <a:endParaRPr lang="en-S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ED162B-00AF-F133-E071-71BA635F7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Stable</a:t>
            </a:r>
          </a:p>
          <a:p>
            <a:r>
              <a:rPr lang="en-SG" dirty="0">
                <a:latin typeface="Arial" panose="020B0604020202020204" pitchFamily="34" charset="0"/>
              </a:rPr>
              <a:t>C</a:t>
            </a:r>
            <a:r>
              <a:rPr lang="en-SG" dirty="0">
                <a:effectLst/>
                <a:latin typeface="Arial" panose="020B0604020202020204" pitchFamily="34" charset="0"/>
              </a:rPr>
              <a:t>onsistent flow of funds</a:t>
            </a:r>
          </a:p>
          <a:p>
            <a:r>
              <a:rPr lang="en-US" dirty="0">
                <a:latin typeface="Arial" panose="020B0604020202020204" pitchFamily="34" charset="0"/>
              </a:rPr>
              <a:t>M</a:t>
            </a:r>
            <a:r>
              <a:rPr lang="en-US" dirty="0">
                <a:effectLst/>
                <a:latin typeface="Arial" panose="020B0604020202020204" pitchFamily="34" charset="0"/>
              </a:rPr>
              <a:t>any financial and commercial institutions lending money</a:t>
            </a:r>
          </a:p>
          <a:p>
            <a:pPr marL="0" indent="0">
              <a:buNone/>
            </a:pPr>
            <a:r>
              <a:rPr lang="en-SG" dirty="0"/>
              <a:t>Interest expenses at a regular interval</a:t>
            </a:r>
          </a:p>
          <a:p>
            <a:r>
              <a:rPr lang="en-US" dirty="0"/>
              <a:t>Borrower gains full ownership and control </a:t>
            </a:r>
          </a:p>
          <a:p>
            <a:r>
              <a:rPr lang="en-US" dirty="0"/>
              <a:t>Long-term financing helps an organization to evaluate the cost of capital and benefits of an ongoing project</a:t>
            </a:r>
          </a:p>
          <a:p>
            <a:r>
              <a:rPr lang="en-US" dirty="0">
                <a:effectLst/>
                <a:latin typeface="Arial" panose="020B0604020202020204" pitchFamily="34" charset="0"/>
              </a:rPr>
              <a:t>Use as </a:t>
            </a:r>
            <a:r>
              <a:rPr lang="en-US" dirty="0"/>
              <a:t>Shares capital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999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CC8A-6C9C-5791-58EC-96C549B7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</a:rPr>
              <a:t>Demerits long-term sources of funds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7AE77-76D7-D11A-B454-043A7087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19" y="1722884"/>
            <a:ext cx="1051560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O</a:t>
            </a:r>
            <a:r>
              <a:rPr lang="en-US" dirty="0">
                <a:effectLst/>
                <a:latin typeface="Arial" panose="020B0604020202020204" pitchFamily="34" charset="0"/>
              </a:rPr>
              <a:t>rganization cannot withdraw in case of a rise in the interest rates.</a:t>
            </a:r>
          </a:p>
          <a:p>
            <a:r>
              <a:rPr lang="en-US" dirty="0">
                <a:latin typeface="Arial" panose="020B0604020202020204" pitchFamily="34" charset="0"/>
              </a:rPr>
              <a:t>L</a:t>
            </a:r>
            <a:r>
              <a:rPr lang="en-US" dirty="0">
                <a:effectLst/>
                <a:latin typeface="Arial" panose="020B0604020202020204" pitchFamily="34" charset="0"/>
              </a:rPr>
              <a:t>ong-term loan is a lengthy and tedious process</a:t>
            </a:r>
          </a:p>
          <a:p>
            <a:r>
              <a:rPr lang="en-US" dirty="0">
                <a:effectLst/>
                <a:latin typeface="Arial" panose="020B0604020202020204" pitchFamily="34" charset="0"/>
              </a:rPr>
              <a:t>Require collaterals and guarantors </a:t>
            </a:r>
          </a:p>
          <a:p>
            <a:r>
              <a:rPr lang="en-US" dirty="0">
                <a:latin typeface="Arial" panose="020B0604020202020204" pitchFamily="34" charset="0"/>
              </a:rPr>
              <a:t>Maybe </a:t>
            </a:r>
            <a:r>
              <a:rPr lang="en-US" dirty="0">
                <a:effectLst/>
                <a:latin typeface="Arial" panose="020B0604020202020204" pitchFamily="34" charset="0"/>
              </a:rPr>
              <a:t>unreliable and may suppress the organization's financial plans 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3750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Merits of short-term sources of funds</vt:lpstr>
      <vt:lpstr>Demerits of short-term sources of funds</vt:lpstr>
      <vt:lpstr>Merits of long-term sources of funds</vt:lpstr>
      <vt:lpstr>Demerits long-term sources of funds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 Ahhuat</dc:creator>
  <cp:lastModifiedBy>Ong Ahhuat</cp:lastModifiedBy>
  <cp:revision>8</cp:revision>
  <dcterms:created xsi:type="dcterms:W3CDTF">2023-04-09T01:46:43Z</dcterms:created>
  <dcterms:modified xsi:type="dcterms:W3CDTF">2023-04-10T13:21:03Z</dcterms:modified>
</cp:coreProperties>
</file>